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47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 snapToGrid="0">
      <p:cViewPr varScale="1">
        <p:scale>
          <a:sx n="82" d="100"/>
          <a:sy n="82" d="100"/>
        </p:scale>
        <p:origin x="8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948357-D0DD-CAF5-929C-2A94F410D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5FD76E-B816-BE25-FE4C-01C5D6BB2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8F49CF-B4F9-9E3E-F2B2-2579A261A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12D-DA8D-4460-9D4D-B1F2687B2CCE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46DD61-D834-3C0F-E5E2-E2E1726E9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EFEC34-BF37-C059-5E40-ACD16EABD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659A-AAE3-4F25-94C2-54B675E46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642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E08808-D8D7-BE9B-F9BF-2E67393F9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C58911-E9BF-E2D9-87AF-B9CBC2B1D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92EC47-6180-C9C3-70AC-43E07B60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12D-DA8D-4460-9D4D-B1F2687B2CCE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18E0E1-9313-8B61-E79B-3493F71E1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C546D5-AF51-4E1D-9775-AF2F040A5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659A-AAE3-4F25-94C2-54B675E46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941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B3606C-5A3B-9263-F09F-93394AC910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C155ADE-3521-A748-566F-5F76B64CD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3AC705-8C1A-629A-A106-A600EDFA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12D-DA8D-4460-9D4D-B1F2687B2CCE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53AF84-9DE1-A27B-5DC6-6E51C1133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77D797-77E8-94FD-F987-E2BA106CD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659A-AAE3-4F25-94C2-54B675E46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224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7C9BD8-9132-7C35-2871-EB26AB8E1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5CE49B-A5C0-2D9F-3821-2616ECB07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02C49E-E838-EF0D-1664-C1A5C6D35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12D-DA8D-4460-9D4D-B1F2687B2CCE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CEF5D5-D4F9-BB59-A8CF-B1848A2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A93AE9-8D48-DEF2-9DF7-EE6B0D94D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659A-AAE3-4F25-94C2-54B675E46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0892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8770A-8465-90D5-7A00-2814C2AC6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78F281-ED93-C4CF-88F8-9205295F2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01A2A2-1D4F-BC57-0386-10D020DFE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12D-DA8D-4460-9D4D-B1F2687B2CCE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835710-2352-C356-1282-5C00959F8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DC59E0-4F90-BED5-92DA-68AF61614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659A-AAE3-4F25-94C2-54B675E46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51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A1F46F-E4E3-0008-ECE7-C00A7F9CE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29F104-A717-A451-288A-D4AE10A9B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F11EC5-99BC-7A18-D79A-75C1CC83F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DB543C-8AFB-4950-9BE0-A925F4779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12D-DA8D-4460-9D4D-B1F2687B2CCE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B6A82E-EB54-F5ED-737C-92AF6ED96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034EAFF-747F-8CD8-DFE5-C1B204C8E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659A-AAE3-4F25-94C2-54B675E46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685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6B3C4F-7C43-5791-407B-6EC802A90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0E0FF1-EF8F-4ABD-14FE-BDC53BCDC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650258-1A11-ADC4-4AAE-744DE7B60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7DA5DFE-AAF2-C383-9728-BD7DD68D7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5C2F9D3-8B23-4BC8-5484-A52E8B774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526F031-3F00-73AD-36CB-D989D9BFD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12D-DA8D-4460-9D4D-B1F2687B2CCE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76B0C61-8759-99F6-B0F0-6FFC3E499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689421-98A5-48B5-57F8-155FD454A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659A-AAE3-4F25-94C2-54B675E46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6588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6E5474-A16C-9D7F-0546-4B39AF1D6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7C146B2-1FFF-6C77-0747-A71905EF1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12D-DA8D-4460-9D4D-B1F2687B2CCE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A3D4421-127C-15A1-4942-EFD5F3529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A20D83-A8DD-5A39-EDBE-517BE773D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659A-AAE3-4F25-94C2-54B675E46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10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FC7822D-C2A8-7A9E-1A44-AFC3B7013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12D-DA8D-4460-9D4D-B1F2687B2CCE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40A2060-FE19-407F-0720-D36C84F09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2BADD05-C1FC-94F3-D3D8-635D1D0E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659A-AAE3-4F25-94C2-54B675E46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158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3F6993-9846-9C3F-55EC-6FE570FD8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7EE8E0-9878-A023-7C53-4163A89EC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20CD218-74EC-5B51-171B-2435AD418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BCD086-4E1F-0670-5F05-D6A1D99D5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12D-DA8D-4460-9D4D-B1F2687B2CCE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2CCE92-E964-9F42-4E5E-7B0A32D30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635792-3428-4011-AE23-8E14C389E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659A-AAE3-4F25-94C2-54B675E46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02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E04195-99A9-2A7E-C64D-B95A382B9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FA79988-86F3-684C-8662-4D831DAB25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BC3603-0B93-1A60-FAB2-C6D2B0EEF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1A17D6-E91A-73FE-EF42-DFA3E140E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12D-DA8D-4460-9D4D-B1F2687B2CCE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2D1070-96F5-522F-47F4-B77BE334B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9BFD49-3E77-F7D5-9E89-345D7D9DE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659A-AAE3-4F25-94C2-54B675E46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69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8527A40-85C9-8AB5-7535-9E8B4F580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868134-3C7A-5F40-027C-792C10410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9198EE-B5E7-1DAF-07F9-3A1A5F4C06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2A312D-DA8D-4460-9D4D-B1F2687B2CCE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719E62-DA1F-A736-0CD6-900AA6A9A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40680A-8013-8984-F2AA-22EA6B9C3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E8659A-AAE3-4F25-94C2-54B675E46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904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ompromisoasturiasxxi.e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E86B1FB-A766-4945-11E6-3B76989C95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78" r="21553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7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26F98-0369-8D6F-37CE-D4CD63242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15EE73BA-18F4-035E-CFF0-F7ED8F71E586}"/>
              </a:ext>
            </a:extLst>
          </p:cNvPr>
          <p:cNvSpPr txBox="1"/>
          <p:nvPr/>
        </p:nvSpPr>
        <p:spPr>
          <a:xfrm>
            <a:off x="250723" y="346314"/>
            <a:ext cx="6258232" cy="3749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100"/>
              </a:lnSpc>
              <a:spcBef>
                <a:spcPts val="975"/>
              </a:spcBef>
              <a:spcAft>
                <a:spcPts val="225"/>
              </a:spcAft>
              <a:buNone/>
            </a:pPr>
            <a:r>
              <a:rPr lang="es-ES" sz="2000" b="1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Puntos clave del Programa Mentoring Compromiso Asturias XXI</a:t>
            </a:r>
          </a:p>
          <a:p>
            <a:pPr algn="l">
              <a:lnSpc>
                <a:spcPts val="2100"/>
              </a:lnSpc>
              <a:spcBef>
                <a:spcPts val="975"/>
              </a:spcBef>
              <a:spcAft>
                <a:spcPts val="225"/>
              </a:spcAft>
              <a:buNone/>
            </a:pPr>
            <a:endParaRPr lang="es-ES" b="1" i="0" dirty="0">
              <a:solidFill>
                <a:srgbClr val="424242"/>
              </a:solidFill>
              <a:effectLst/>
              <a:latin typeface="Montserrat" panose="00000500000000000000" pitchFamily="2" charset="0"/>
            </a:endParaRPr>
          </a:p>
          <a:p>
            <a:pPr algn="l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¿Qué es? ¿Para quién?</a:t>
            </a:r>
          </a:p>
          <a:p>
            <a:pPr algn="l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¿Quiénes son los mentores/as?</a:t>
            </a:r>
          </a:p>
          <a:p>
            <a:pPr algn="l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¿Qué aporta el programa?</a:t>
            </a:r>
          </a:p>
          <a:p>
            <a:pPr algn="l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Reconocimiento académico</a:t>
            </a:r>
          </a:p>
          <a:p>
            <a:pPr algn="l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¿Cómo participar?</a:t>
            </a:r>
          </a:p>
          <a:p>
            <a:pPr algn="l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Edición 2025-2026</a:t>
            </a:r>
          </a:p>
          <a:p>
            <a:pPr algn="l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Red </a:t>
            </a:r>
            <a:r>
              <a:rPr lang="es-ES" i="0" dirty="0" err="1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Alumni</a:t>
            </a:r>
            <a:endParaRPr lang="es-ES" i="0" dirty="0">
              <a:solidFill>
                <a:srgbClr val="424242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CC73B47-3681-A1C1-56B9-455F4D606D70}"/>
              </a:ext>
            </a:extLst>
          </p:cNvPr>
          <p:cNvSpPr txBox="1"/>
          <p:nvPr/>
        </p:nvSpPr>
        <p:spPr>
          <a:xfrm>
            <a:off x="319549" y="5619134"/>
            <a:ext cx="11552902" cy="8925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s-ES" sz="2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Información actualizada en nuestra web:</a:t>
            </a:r>
            <a:br>
              <a:rPr lang="es-ES" sz="2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</a:br>
            <a:r>
              <a:rPr lang="es-ES" sz="2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compromisoasturiasxxi.es/mentoring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97A9013-DEC3-E163-5F2D-5795FB38D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296" y="346314"/>
            <a:ext cx="5057155" cy="5157895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16FA65FB-9B41-2434-9FA5-ABB2638A11A6}"/>
              </a:ext>
            </a:extLst>
          </p:cNvPr>
          <p:cNvCxnSpPr/>
          <p:nvPr/>
        </p:nvCxnSpPr>
        <p:spPr>
          <a:xfrm>
            <a:off x="319549" y="1012723"/>
            <a:ext cx="492596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75575118-0A09-0ECE-C632-C5B825A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648" y="2724360"/>
            <a:ext cx="1639307" cy="163930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46C0B52-A665-3009-58C4-39FC48950C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95" t="64354" r="35375" b="23080"/>
          <a:stretch>
            <a:fillRect/>
          </a:stretch>
        </p:blipFill>
        <p:spPr>
          <a:xfrm>
            <a:off x="6815296" y="346314"/>
            <a:ext cx="5057155" cy="76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4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A240A66-DDB7-8233-9BE3-7649CFA6B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26" t="16601" r="28913" b="8386"/>
          <a:stretch/>
        </p:blipFill>
        <p:spPr>
          <a:xfrm>
            <a:off x="5027754" y="0"/>
            <a:ext cx="7150301" cy="6970643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50FC051-C97E-44F7-A484-FF225F3A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es-ES" noProof="0" smtClean="0"/>
              <a:t>3</a:t>
            </a:fld>
            <a:endParaRPr lang="es-ES" noProof="0" dirty="0"/>
          </a:p>
        </p:txBody>
      </p:sp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19F288E1-C95F-5EE1-B874-95B8F7F89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702" y="0"/>
            <a:ext cx="2688569" cy="15302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6500AA0-CA80-1C3A-F0E5-22831619C6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71" t="18922" r="29130" b="46858"/>
          <a:stretch/>
        </p:blipFill>
        <p:spPr>
          <a:xfrm>
            <a:off x="13945" y="415542"/>
            <a:ext cx="4878241" cy="222937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F865CDD-7C60-5770-1183-2F7CB7007D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717" t="41348" r="30109" b="12059"/>
          <a:stretch/>
        </p:blipFill>
        <p:spPr>
          <a:xfrm>
            <a:off x="13945" y="3144861"/>
            <a:ext cx="4878241" cy="303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71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4DEC6-3D56-18E0-1185-071CEBEEB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7B870CE4-0B04-0722-44EF-0F0525725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62" y="3007969"/>
            <a:ext cx="4739148" cy="284972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063D833-94DE-33B4-0314-426607BA8217}"/>
              </a:ext>
            </a:extLst>
          </p:cNvPr>
          <p:cNvSpPr txBox="1"/>
          <p:nvPr/>
        </p:nvSpPr>
        <p:spPr>
          <a:xfrm>
            <a:off x="216310" y="541972"/>
            <a:ext cx="6096000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100"/>
              </a:lnSpc>
              <a:spcBef>
                <a:spcPts val="975"/>
              </a:spcBef>
              <a:spcAft>
                <a:spcPts val="225"/>
              </a:spcAft>
              <a:buNone/>
            </a:pPr>
            <a:r>
              <a:rPr lang="es-ES" sz="2000" b="1" dirty="0">
                <a:solidFill>
                  <a:srgbClr val="424242"/>
                </a:solidFill>
                <a:latin typeface="Montserrat" panose="00000500000000000000" pitchFamily="2" charset="0"/>
              </a:rPr>
              <a:t>Información clave en la web</a:t>
            </a:r>
            <a:endParaRPr lang="es-ES" sz="2000" b="0" i="0" dirty="0">
              <a:solidFill>
                <a:srgbClr val="424242"/>
              </a:solidFill>
              <a:effectLst/>
              <a:latin typeface="Segoe San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9F8758-BBDD-C250-DFA4-AC31F74A74A9}"/>
              </a:ext>
            </a:extLst>
          </p:cNvPr>
          <p:cNvSpPr txBox="1"/>
          <p:nvPr/>
        </p:nvSpPr>
        <p:spPr>
          <a:xfrm>
            <a:off x="216310" y="1121838"/>
            <a:ext cx="532175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s-ES" b="1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Edición 2025-2026:</a:t>
            </a:r>
            <a:endParaRPr lang="es-ES" b="0" i="0" dirty="0">
              <a:solidFill>
                <a:srgbClr val="424242"/>
              </a:solidFill>
              <a:effectLst/>
              <a:latin typeface="Montserrat" panose="00000500000000000000" pitchFamily="2" charset="0"/>
            </a:endParaRP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Cronograma detallado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Actividades complementarias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Guía de mentores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Enlace para presentar tu candidatura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1ED04D4-2010-718A-41C1-2ABCD15FE5A8}"/>
              </a:ext>
            </a:extLst>
          </p:cNvPr>
          <p:cNvCxnSpPr/>
          <p:nvPr/>
        </p:nvCxnSpPr>
        <p:spPr>
          <a:xfrm>
            <a:off x="319549" y="1012723"/>
            <a:ext cx="492596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B09B4FF5-5E93-3C0F-B523-47B773E08A49}"/>
              </a:ext>
            </a:extLst>
          </p:cNvPr>
          <p:cNvSpPr txBox="1"/>
          <p:nvPr/>
        </p:nvSpPr>
        <p:spPr>
          <a:xfrm>
            <a:off x="506362" y="4882082"/>
            <a:ext cx="11135032" cy="16312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s-ES" sz="1600" b="1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Recomendaciones:</a:t>
            </a:r>
            <a:endParaRPr lang="es-ES" sz="1600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s-ES" sz="1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Navega por la web de CAXXI y encuentra los mentores que </a:t>
            </a:r>
            <a:r>
              <a:rPr lang="es-ES" sz="1600" dirty="0">
                <a:solidFill>
                  <a:schemeClr val="bg1"/>
                </a:solidFill>
                <a:latin typeface="Montserrat" panose="00000500000000000000" pitchFamily="2" charset="0"/>
              </a:rPr>
              <a:t>más </a:t>
            </a:r>
            <a:r>
              <a:rPr lang="es-ES" sz="1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te interesan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s-ES" sz="1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Resuelve tus dudas en el momento, escríbenos a </a:t>
            </a:r>
            <a:r>
              <a:rPr lang="es-ES" sz="1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  <a:hlinkClick r:id="rId3"/>
              </a:rPr>
              <a:t>info@compromisoasturiasxxi.es</a:t>
            </a:r>
            <a:r>
              <a:rPr lang="es-ES" sz="1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s-ES" sz="1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Presenta tu candidatura cuanto antes, vamos asignando los mentores/as a</a:t>
            </a:r>
          </a:p>
          <a:p>
            <a:pPr lvl="1" algn="l">
              <a:spcBef>
                <a:spcPts val="300"/>
              </a:spcBef>
              <a:spcAft>
                <a:spcPts val="300"/>
              </a:spcAft>
            </a:pPr>
            <a:r>
              <a:rPr lang="es-ES" sz="1600" dirty="0">
                <a:solidFill>
                  <a:schemeClr val="bg1"/>
                </a:solidFill>
                <a:latin typeface="Montserrat" panose="00000500000000000000" pitchFamily="2" charset="0"/>
              </a:rPr>
              <a:t>medida que evaluamos las solicitudes.</a:t>
            </a:r>
            <a:endParaRPr lang="es-ES" sz="1600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E6623D8-30E7-4CD7-13E4-FF6B1317C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637" y="903609"/>
            <a:ext cx="5321758" cy="397847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82DEB12-8AF3-23E1-53C2-438DF032F2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3429" y="4916508"/>
            <a:ext cx="1639307" cy="163930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9BA39B5-42FE-FFC0-BB36-A88CD07146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4354" r="2984" b="23080"/>
          <a:stretch/>
        </p:blipFill>
        <p:spPr>
          <a:xfrm>
            <a:off x="0" y="0"/>
            <a:ext cx="12192000" cy="88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8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BE9F3-7AB7-44C6-789C-90C087432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C0D3FC8-B4E8-E060-3CFA-61C0FDD39E61}"/>
              </a:ext>
            </a:extLst>
          </p:cNvPr>
          <p:cNvSpPr txBox="1"/>
          <p:nvPr/>
        </p:nvSpPr>
        <p:spPr>
          <a:xfrm>
            <a:off x="526025" y="1213338"/>
            <a:ext cx="4513008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100"/>
              </a:lnSpc>
              <a:spcBef>
                <a:spcPts val="975"/>
              </a:spcBef>
              <a:spcAft>
                <a:spcPts val="225"/>
              </a:spcAft>
              <a:buNone/>
            </a:pPr>
            <a:r>
              <a:rPr lang="es-ES" sz="2000" b="1" dirty="0">
                <a:solidFill>
                  <a:srgbClr val="424242"/>
                </a:solidFill>
                <a:latin typeface="Montserrat" panose="00000500000000000000" pitchFamily="2" charset="0"/>
              </a:rPr>
              <a:t>UNA OPORTUNIDAD ÚNICA</a:t>
            </a:r>
            <a:endParaRPr lang="es-ES" sz="2000" b="1" i="0" dirty="0">
              <a:solidFill>
                <a:srgbClr val="424242"/>
              </a:solidFill>
              <a:effectLst/>
              <a:latin typeface="Montserrat" panose="00000500000000000000" pitchFamily="2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F3FE11B-0B0C-1E9C-2E9A-D03ECE9BF9E6}"/>
              </a:ext>
            </a:extLst>
          </p:cNvPr>
          <p:cNvCxnSpPr/>
          <p:nvPr/>
        </p:nvCxnSpPr>
        <p:spPr>
          <a:xfrm>
            <a:off x="319549" y="1012723"/>
            <a:ext cx="492596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B6917C0C-F810-1948-CBB9-D5AC3AD56033}"/>
              </a:ext>
            </a:extLst>
          </p:cNvPr>
          <p:cNvSpPr txBox="1"/>
          <p:nvPr/>
        </p:nvSpPr>
        <p:spPr>
          <a:xfrm>
            <a:off x="6165908" y="5201726"/>
            <a:ext cx="5415344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Consulta la web y presenta tu candidatura.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424242"/>
                </a:solidFill>
                <a:latin typeface="Montserrat" panose="00000500000000000000" pitchFamily="2" charset="0"/>
              </a:rPr>
              <a:t>Resolveremos todas tus dudas </a:t>
            </a:r>
            <a:endParaRPr lang="es-ES" b="0" i="0" dirty="0">
              <a:solidFill>
                <a:srgbClr val="424242"/>
              </a:solidFill>
              <a:effectLst/>
              <a:latin typeface="Montserrat" panose="00000500000000000000" pitchFamily="2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E9AE643-033E-65B2-A63B-71457850C5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354" r="2984" b="23080"/>
          <a:stretch/>
        </p:blipFill>
        <p:spPr>
          <a:xfrm>
            <a:off x="0" y="0"/>
            <a:ext cx="12192000" cy="887895"/>
          </a:xfrm>
          <a:prstGeom prst="rect">
            <a:avLst/>
          </a:prstGeom>
        </p:spPr>
      </p:pic>
      <p:pic>
        <p:nvPicPr>
          <p:cNvPr id="2" name="Picture 2" descr="Ilustración de Camino Sobre Un Fondo Blanco Aislado Con Punteros De Pin y  más Vectores Libres de Derechos de Mapa de carretera - iStock">
            <a:extLst>
              <a:ext uri="{FF2B5EF4-FFF2-40B4-BE49-F238E27FC236}">
                <a16:creationId xmlns:a16="http://schemas.microsoft.com/office/drawing/2014/main" id="{C4B72900-46A1-EC86-6CF9-6C02A9AB3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551" y="2275361"/>
            <a:ext cx="3347533" cy="214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88AB5F8-523D-792E-1144-F85FE09730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26" t="16601" r="28913" b="8386"/>
          <a:stretch/>
        </p:blipFill>
        <p:spPr>
          <a:xfrm>
            <a:off x="187961" y="1775590"/>
            <a:ext cx="4925961" cy="480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02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DAFC4-633B-9F9E-75B9-2B3A76A63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E421C18-18B6-41BF-C8BD-A47FC23DB500}"/>
              </a:ext>
            </a:extLst>
          </p:cNvPr>
          <p:cNvSpPr txBox="1"/>
          <p:nvPr/>
        </p:nvSpPr>
        <p:spPr>
          <a:xfrm>
            <a:off x="521110" y="1490489"/>
            <a:ext cx="3342967" cy="369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100"/>
              </a:lnSpc>
              <a:spcBef>
                <a:spcPts val="975"/>
              </a:spcBef>
              <a:spcAft>
                <a:spcPts val="225"/>
              </a:spcAft>
              <a:buNone/>
            </a:pPr>
            <a:r>
              <a:rPr lang="es-ES" sz="2400" b="1" dirty="0">
                <a:solidFill>
                  <a:srgbClr val="424242"/>
                </a:solidFill>
                <a:latin typeface="Montserrat" panose="00000500000000000000" pitchFamily="2" charset="0"/>
              </a:rPr>
              <a:t>Testimonio real</a:t>
            </a:r>
            <a:endParaRPr lang="es-ES" sz="2400" b="0" i="0" dirty="0">
              <a:solidFill>
                <a:srgbClr val="424242"/>
              </a:solidFill>
              <a:effectLst/>
              <a:latin typeface="Segoe San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2AA596D-0F1F-502F-B64D-97CC58740D12}"/>
              </a:ext>
            </a:extLst>
          </p:cNvPr>
          <p:cNvSpPr txBox="1"/>
          <p:nvPr/>
        </p:nvSpPr>
        <p:spPr>
          <a:xfrm>
            <a:off x="521110" y="1996361"/>
            <a:ext cx="4578428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Ella estuvo aquí no hace mucho…</a:t>
            </a:r>
            <a:endParaRPr lang="es-ES" dirty="0">
              <a:solidFill>
                <a:srgbClr val="424242"/>
              </a:solidFill>
              <a:latin typeface="Montserrat" panose="00000500000000000000" pitchFamily="2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  </a:t>
            </a:r>
            <a:r>
              <a:rPr lang="es-ES" b="0" i="0" dirty="0" err="1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Mentee</a:t>
            </a:r>
            <a:r>
              <a:rPr lang="es-ES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 de la XVII edición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dirty="0">
                <a:solidFill>
                  <a:srgbClr val="424242"/>
                </a:solidFill>
                <a:latin typeface="Montserrat" panose="00000500000000000000" pitchFamily="2" charset="0"/>
              </a:rPr>
              <a:t>  Mentor: Luis F. Méndez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s-ES" b="0" i="0" dirty="0">
              <a:solidFill>
                <a:srgbClr val="424242"/>
              </a:solidFill>
              <a:effectLst/>
              <a:latin typeface="Montserrat" panose="00000500000000000000" pitchFamily="2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dirty="0">
                <a:solidFill>
                  <a:srgbClr val="424242"/>
                </a:solidFill>
                <a:latin typeface="Montserrat" panose="00000500000000000000" pitchFamily="2" charset="0"/>
              </a:rPr>
              <a:t>  </a:t>
            </a:r>
            <a:endParaRPr lang="es-ES" b="0" i="0" dirty="0">
              <a:solidFill>
                <a:srgbClr val="424242"/>
              </a:solidFill>
              <a:effectLst/>
              <a:latin typeface="Montserrat" panose="00000500000000000000" pitchFamily="2" charset="0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s-ES" b="0" i="0" dirty="0">
              <a:solidFill>
                <a:srgbClr val="424242"/>
              </a:solidFill>
              <a:effectLst/>
              <a:latin typeface="Montserrat" panose="00000500000000000000" pitchFamily="2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142EB36-97EC-9E70-780A-C029C3DDF5AF}"/>
              </a:ext>
            </a:extLst>
          </p:cNvPr>
          <p:cNvCxnSpPr/>
          <p:nvPr/>
        </p:nvCxnSpPr>
        <p:spPr>
          <a:xfrm>
            <a:off x="319549" y="1012723"/>
            <a:ext cx="492596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AE0B54EC-C85C-BBC3-EDD6-4389F71706CB}"/>
              </a:ext>
            </a:extLst>
          </p:cNvPr>
          <p:cNvSpPr txBox="1"/>
          <p:nvPr/>
        </p:nvSpPr>
        <p:spPr>
          <a:xfrm>
            <a:off x="501444" y="4233864"/>
            <a:ext cx="11324987" cy="21390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  <a:latin typeface="Montserrat" panose="00000500000000000000" pitchFamily="2" charset="0"/>
              </a:rPr>
              <a:t> Carla compartirá su experiencia en el programa:</a:t>
            </a:r>
            <a:endParaRPr lang="es-ES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Montserrat" panose="00000500000000000000" pitchFamily="2" charset="0"/>
              </a:rPr>
              <a:t>Cómo fueron sus sesiones individuales de </a:t>
            </a:r>
            <a:r>
              <a:rPr lang="es-ES" dirty="0" err="1">
                <a:solidFill>
                  <a:schemeClr val="bg1"/>
                </a:solidFill>
                <a:latin typeface="Montserrat" panose="00000500000000000000" pitchFamily="2" charset="0"/>
              </a:rPr>
              <a:t>mentoring</a:t>
            </a:r>
            <a:r>
              <a:rPr lang="es-ES" dirty="0">
                <a:solidFill>
                  <a:schemeClr val="bg1"/>
                </a:solidFill>
                <a:latin typeface="Montserrat" panose="00000500000000000000" pitchFamily="2" charset="0"/>
              </a:rPr>
              <a:t> con su mentor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Las actividades complementarias en las que </a:t>
            </a:r>
            <a:r>
              <a:rPr lang="es-ES" dirty="0">
                <a:solidFill>
                  <a:schemeClr val="bg1"/>
                </a:solidFill>
                <a:latin typeface="Montserrat" panose="00000500000000000000" pitchFamily="2" charset="0"/>
              </a:rPr>
              <a:t>participó</a:t>
            </a:r>
            <a:endParaRPr lang="es-ES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Tips</a:t>
            </a:r>
            <a:r>
              <a:rPr lang="es-ES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para aprovechar al máximo el programa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s-ES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s-ES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881BB2A-C10C-EE6D-0E9B-05921FD1F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9754" y="4920731"/>
            <a:ext cx="1350802" cy="135080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A63B91C-130B-B300-B078-125E34F5A0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354" r="2984" b="23080"/>
          <a:stretch/>
        </p:blipFill>
        <p:spPr>
          <a:xfrm>
            <a:off x="0" y="0"/>
            <a:ext cx="12192000" cy="887895"/>
          </a:xfrm>
          <a:prstGeom prst="rect">
            <a:avLst/>
          </a:prstGeom>
        </p:spPr>
      </p:pic>
      <p:pic>
        <p:nvPicPr>
          <p:cNvPr id="4" name="Imagen 3" descr="Imagen que contiene Gráfico&#10;&#10;El contenido generado por IA puede ser incorrecto.">
            <a:extLst>
              <a:ext uri="{FF2B5EF4-FFF2-40B4-BE49-F238E27FC236}">
                <a16:creationId xmlns:a16="http://schemas.microsoft.com/office/drawing/2014/main" id="{E12EA63F-A180-9D62-15CE-5E8E167044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510" y="1490489"/>
            <a:ext cx="6580921" cy="214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233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193</Words>
  <Application>Microsoft Office PowerPoint</Application>
  <PresentationFormat>Panorámica</PresentationFormat>
  <Paragraphs>35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Aptos</vt:lpstr>
      <vt:lpstr>Aptos Display</vt:lpstr>
      <vt:lpstr>Arial</vt:lpstr>
      <vt:lpstr>Montserrat</vt:lpstr>
      <vt:lpstr>Segoe Sans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Reyes Ceñal</dc:creator>
  <cp:lastModifiedBy>Pepa Fernández</cp:lastModifiedBy>
  <cp:revision>12</cp:revision>
  <dcterms:created xsi:type="dcterms:W3CDTF">2025-09-23T10:53:05Z</dcterms:created>
  <dcterms:modified xsi:type="dcterms:W3CDTF">2025-10-01T09:38:11Z</dcterms:modified>
</cp:coreProperties>
</file>